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1" r:id="rId2"/>
    <p:sldId id="276" r:id="rId3"/>
    <p:sldId id="258" r:id="rId4"/>
    <p:sldId id="260" r:id="rId5"/>
    <p:sldId id="269" r:id="rId6"/>
    <p:sldId id="296" r:id="rId7"/>
    <p:sldId id="259" r:id="rId8"/>
    <p:sldId id="292" r:id="rId9"/>
    <p:sldId id="279" r:id="rId10"/>
    <p:sldId id="256" r:id="rId11"/>
    <p:sldId id="257" r:id="rId12"/>
    <p:sldId id="293" r:id="rId13"/>
    <p:sldId id="280" r:id="rId14"/>
    <p:sldId id="278" r:id="rId15"/>
    <p:sldId id="281" r:id="rId16"/>
    <p:sldId id="295" r:id="rId17"/>
    <p:sldId id="274" r:id="rId18"/>
    <p:sldId id="273" r:id="rId19"/>
    <p:sldId id="262" r:id="rId20"/>
    <p:sldId id="261" r:id="rId21"/>
    <p:sldId id="272" r:id="rId22"/>
    <p:sldId id="263" r:id="rId23"/>
    <p:sldId id="264" r:id="rId24"/>
    <p:sldId id="277" r:id="rId25"/>
    <p:sldId id="265" r:id="rId26"/>
    <p:sldId id="270" r:id="rId27"/>
    <p:sldId id="268" r:id="rId28"/>
    <p:sldId id="267" r:id="rId29"/>
    <p:sldId id="294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82" r:id="rId39"/>
    <p:sldId id="275" r:id="rId40"/>
    <p:sldId id="297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greenaw" initials="b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68905" autoAdjust="0"/>
  </p:normalViewPr>
  <p:slideViewPr>
    <p:cSldViewPr snapToGrid="0">
      <p:cViewPr varScale="1">
        <p:scale>
          <a:sx n="84" d="100"/>
          <a:sy n="84" d="100"/>
        </p:scale>
        <p:origin x="16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3-17T20:15:36.549" idx="1">
    <p:pos x="7137" y="241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CFB297-E356-4449-B067-CFCAA45B5749}" type="datetimeFigureOut">
              <a:rPr lang="en-GB"/>
              <a:pPr>
                <a:defRPr/>
              </a:pPr>
              <a:t>25/03/2014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03616E-CB58-42EB-8181-1FD9E1BDE0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2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ADDED SOME STUFF IN HERE AS WE NEED TO GIVE THEM A ROUNDED OVERVIEW </a:t>
            </a:r>
          </a:p>
        </p:txBody>
      </p:sp>
    </p:spTree>
    <p:extLst>
      <p:ext uri="{BB962C8B-B14F-4D97-AF65-F5344CB8AC3E}">
        <p14:creationId xmlns:p14="http://schemas.microsoft.com/office/powerpoint/2010/main" val="20334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This image can be used to show how false colours can be applied to radar imagery.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This is a quad polarisation image (1 image taken in 4 polarisations) taken in the C-Band with 8m resolution.  3 of the polarisation types are assigned a colour (R, G or B) and these synthetic colours help us pick out detail from the different polarisations.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This is part of a data set used to help image analysts etc get used to what Sentinel will offer.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01016B-1D47-4296-A43E-BF59B875F9AC}" type="slidenum">
              <a:rPr lang="en-GB" smtClean="0">
                <a:latin typeface="Calibri" panose="020F0502020204030204" pitchFamily="34" charset="0"/>
              </a:rPr>
              <a:pPr/>
              <a:t>14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9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Ok so you will have blinded them with info- need to give them some reassurance its not too bad to get started! </a:t>
            </a:r>
          </a:p>
        </p:txBody>
      </p:sp>
    </p:spTree>
    <p:extLst>
      <p:ext uri="{BB962C8B-B14F-4D97-AF65-F5344CB8AC3E}">
        <p14:creationId xmlns:p14="http://schemas.microsoft.com/office/powerpoint/2010/main" val="201756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Be realy careful with these data – a huge element of SO WHAT – What can I see with that and it just fills the slildes </a:t>
            </a:r>
          </a:p>
        </p:txBody>
      </p:sp>
    </p:spTree>
    <p:extLst>
      <p:ext uri="{BB962C8B-B14F-4D97-AF65-F5344CB8AC3E}">
        <p14:creationId xmlns:p14="http://schemas.microsoft.com/office/powerpoint/2010/main" val="119184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3616E-CB58-42EB-8181-1FD9E1BDE04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6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We cant be advocating a particular commercial service – need to put this into contact of many commercial service providers – This is an Itatilon constellation – which we now have a deal on using in some cases - </a:t>
            </a:r>
          </a:p>
        </p:txBody>
      </p:sp>
    </p:spTree>
    <p:extLst>
      <p:ext uri="{BB962C8B-B14F-4D97-AF65-F5344CB8AC3E}">
        <p14:creationId xmlns:p14="http://schemas.microsoft.com/office/powerpoint/2010/main" val="3405386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Ref Breakout B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FCF96-FA11-4ED1-9D16-0C8AF9B42E20}" type="slidenum">
              <a:rPr lang="en-GB" smtClean="0">
                <a:latin typeface="Calibri" panose="020F0502020204030204" pitchFamily="34" charset="0"/>
              </a:rPr>
              <a:pPr/>
              <a:t>27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94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EA636-0956-4832-A261-97A5B12FE21F}" type="slidenum">
              <a:rPr lang="en-GB" smtClean="0">
                <a:latin typeface="Calibri" panose="020F0502020204030204" pitchFamily="34" charset="0"/>
              </a:rPr>
              <a:pPr/>
              <a:t>28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9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Kit is becoming cheaper and smaller.</a:t>
            </a:r>
          </a:p>
          <a:p>
            <a:r>
              <a:rPr lang="en-GB" smtClean="0"/>
              <a:t>Sending data when in the field is easier as is communicating with remote areas. Ref breakout C.</a:t>
            </a:r>
          </a:p>
          <a:p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D3BE3C-BFBB-4127-A01E-907B4A278250}" type="slidenum">
              <a:rPr lang="en-GB" smtClean="0">
                <a:latin typeface="Calibri" panose="020F0502020204030204" pitchFamily="34" charset="0"/>
              </a:rPr>
              <a:pPr/>
              <a:t>29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3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What does the diagram represent? – is it relevant? Not sure?! Can we assume people are aware there are 3 primary colours….. </a:t>
            </a:r>
            <a:r>
              <a:rPr lang="en-GB" smtClean="0">
                <a:sym typeface="Wingdings" panose="05000000000000000000" pitchFamily="2" charset="2"/>
              </a:rPr>
              <a:t>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C8C02-749D-4483-90DB-09A29F953BC4}" type="slidenum">
              <a:rPr lang="en-GB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GB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4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Pros of RADAR are: all weather, 24/7 coverage; very high resolutions achievable through SAR; false colouring to help highlight key areas, quadruple polarisation to get 4 images at once.</a:t>
            </a:r>
          </a:p>
          <a:p>
            <a:pPr eaLnBrk="1" hangingPunct="1"/>
            <a:r>
              <a:rPr lang="en-GB" smtClean="0"/>
              <a:t>Cons of RADAR are: processing of image = time and money + user need/product required must be more clearly defined.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Pros of Optical are: image is more quickly available; shows an image with colours etc that we are familiar with.</a:t>
            </a:r>
          </a:p>
          <a:p>
            <a:pPr eaLnBrk="1" hangingPunct="1"/>
            <a:r>
              <a:rPr lang="en-GB" smtClean="0"/>
              <a:t>Cons of Optical are: needs to be daylight, no cloud cover; not as detailed a picture as SAR </a:t>
            </a:r>
          </a:p>
        </p:txBody>
      </p:sp>
    </p:spTree>
    <p:extLst>
      <p:ext uri="{BB962C8B-B14F-4D97-AF65-F5344CB8AC3E}">
        <p14:creationId xmlns:p14="http://schemas.microsoft.com/office/powerpoint/2010/main" val="408947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If needs be this can be used to show ‘false’ colouring.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Image taken in Near IR band.  Chlorophyll shows as red. Dead/dying plants are lighter red. Building, soil etc (anything not living) is blue.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2C47FC-9335-4A27-899E-A24D35F507AC}" type="slidenum">
              <a:rPr lang="en-GB" smtClean="0">
                <a:latin typeface="Calibri" panose="020F0502020204030204" pitchFamily="34" charset="0"/>
              </a:rPr>
              <a:pPr/>
              <a:t>8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3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Information taken from CEOS http://www.eohandbook.com/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7E0F07-C601-427D-A34F-E0CE6AB45F6E}" type="slidenum">
              <a:rPr lang="en-GB" smtClean="0">
                <a:latin typeface="Calibri" panose="020F0502020204030204" pitchFamily="34" charset="0"/>
              </a:rPr>
              <a:pPr/>
              <a:t>9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0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 will be focussing on Copernicus and have left NovaSAR and COSMO SkyMed on the slide as examples of commercially available assets. Also, COSMO can be used for disaster situations.</a:t>
            </a:r>
          </a:p>
        </p:txBody>
      </p:sp>
    </p:spTree>
    <p:extLst>
      <p:ext uri="{BB962C8B-B14F-4D97-AF65-F5344CB8AC3E}">
        <p14:creationId xmlns:p14="http://schemas.microsoft.com/office/powerpoint/2010/main" val="34249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 would remove all of the swath width stuff and just say WHAT is being monitored and best RESOLUTION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Audience will want to know its sea level or ice etc </a:t>
            </a:r>
          </a:p>
          <a:p>
            <a:pPr eaLnBrk="1" hangingPunct="1"/>
            <a:r>
              <a:rPr lang="en-GB" smtClean="0"/>
              <a:t>What info will Copernicus collect, list of parameters; sea level, ice coverage etc…., when will it be operational? June, July??</a:t>
            </a:r>
          </a:p>
        </p:txBody>
      </p:sp>
    </p:spTree>
    <p:extLst>
      <p:ext uri="{BB962C8B-B14F-4D97-AF65-F5344CB8AC3E}">
        <p14:creationId xmlns:p14="http://schemas.microsoft.com/office/powerpoint/2010/main" val="279686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This info is taken from the Copernicus website http://www.copernicus.eu/ and the CEOS Database http://www.eohandbook.com/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14A6E-C876-4FE0-B37E-02CA471C1D36}" type="slidenum">
              <a:rPr lang="en-GB" smtClean="0">
                <a:latin typeface="Calibri" panose="020F0502020204030204" pitchFamily="34" charset="0"/>
              </a:rPr>
              <a:pPr/>
              <a:t>12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3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Examples of parameters: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Sentinel 1 – monitoring oil spills, sea ice, marine winds and waves, land use change, land deformation and respond to emergencies such as floods and earthquakes.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Sentinel 2 – monitor vegetation changes during growing season, land management, disaster control and humanitarian relief.  Can also be used to produce land-coverage maps, land change detection maps and geophysical variables that use leaf area index, leaf chlorophyll content and leaf water content.  Will also provide images of floods and volcanic eruptions.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Sentinel 3 – used to determine global sea surface temperature to 0.3K; measure sea-surface topography; sea and land temperature; and ocean and land surface colour.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Sentinel 4/5 – used to determine atmospheric composition.  Services include: monitoring air quality; stratospheric ozone; solar radiation; and climate monitoring.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Products are designed to be Global, Pan-European and Local. Defra Copernicus user groups are helping to define these products.</a:t>
            </a: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5A3E57-BD10-46DD-9C8F-1AD1C2804760}" type="slidenum">
              <a:rPr lang="en-GB" smtClean="0">
                <a:latin typeface="Calibri" panose="020F0502020204030204" pitchFamily="34" charset="0"/>
              </a:rPr>
              <a:pPr/>
              <a:t>13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0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873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57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264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00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8064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60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14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87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6527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486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0471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KSA PPT slide new visuals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28" charset="-128"/>
          <a:cs typeface="ヒラギノ角ゴ Pro W3" pitchFamily="-2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  <a:ea typeface="ヒラギノ角ゴ Pro W3" pitchFamily="-28" charset="-128"/>
          <a:cs typeface="ヒラギノ角ゴ Pro W3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  <a:ea typeface="ヒラギノ角ゴ Pro W3" pitchFamily="-28" charset="-128"/>
          <a:cs typeface="ヒラギノ角ゴ Pro W3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  <a:ea typeface="ヒラギノ角ゴ Pro W3" pitchFamily="-28" charset="-128"/>
          <a:cs typeface="ヒラギノ角ゴ Pro W3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  <a:ea typeface="ヒラギノ角ゴ Pro W3" pitchFamily="-28" charset="-128"/>
          <a:cs typeface="ヒラギノ角ゴ Pro W3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28" charset="-128"/>
          <a:cs typeface="ヒラギノ角ゴ Pro W3" pitchFamily="-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28" charset="-128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28" charset="-128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28" charset="-128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28" charset="-128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2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2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2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2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ernicus.eu/pages-principales/overview/" TargetMode="External"/><Relationship Id="rId2" Type="http://schemas.openxmlformats.org/officeDocument/2006/relationships/hyperlink" Target="http://gmesdata.esa.in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-skymed.it/en/inde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rth.esa.int/EOLi/EOLi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artes-apps.esa.in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novateuk.org/funding-suppor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43"/>
            <a:ext cx="12192000" cy="6867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40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Examples of Current and Future Capabilities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271838" y="2913063"/>
            <a:ext cx="160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1585912" y="5537835"/>
            <a:ext cx="1884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100" dirty="0"/>
              <a:t>Source: ESA/P. </a:t>
            </a:r>
            <a:r>
              <a:rPr lang="en-GB" sz="1100" dirty="0" err="1"/>
              <a:t>Carril</a:t>
            </a:r>
            <a:endParaRPr lang="en-GB" sz="1100" dirty="0"/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4655185" y="5537835"/>
            <a:ext cx="1882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100" dirty="0"/>
              <a:t>Source: SSTL</a:t>
            </a:r>
          </a:p>
        </p:txBody>
      </p:sp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7722870" y="5537835"/>
            <a:ext cx="1882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100" dirty="0"/>
              <a:t>Source: ESA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1588770"/>
            <a:ext cx="8791575" cy="3771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Copernicus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20838"/>
            <a:ext cx="10515600" cy="863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5 different families of Sentinel satellites, complimenting other remote sensors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Satellites working in pairs, to give better temporal resolution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Includes optical and radar payloads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Best resolution = 5m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Copernicus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6373812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Sentinel 1 due to launch on 3 Apr </a:t>
            </a:r>
            <a:r>
              <a:rPr lang="en-GB" sz="2800" dirty="0" smtClean="0"/>
              <a:t>2014 (RADAR)</a:t>
            </a:r>
          </a:p>
          <a:p>
            <a:pPr lvl="1">
              <a:defRPr/>
            </a:pPr>
            <a:r>
              <a:rPr lang="en-GB" sz="2400" dirty="0" smtClean="0"/>
              <a:t>Operational by Jul 2014?</a:t>
            </a:r>
          </a:p>
          <a:p>
            <a:pPr lvl="1">
              <a:defRPr/>
            </a:pPr>
            <a:endParaRPr lang="en-GB" sz="2400" dirty="0"/>
          </a:p>
          <a:p>
            <a:pPr>
              <a:defRPr/>
            </a:pPr>
            <a:r>
              <a:rPr lang="en-GB" sz="2800" dirty="0"/>
              <a:t>Sentinel 2 due to launch in Sep </a:t>
            </a:r>
            <a:r>
              <a:rPr lang="en-GB" sz="2800" dirty="0" smtClean="0"/>
              <a:t>2014 (Optical)</a:t>
            </a:r>
          </a:p>
          <a:p>
            <a:pPr marL="0" indent="0">
              <a:buFontTx/>
              <a:buNone/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Sentinel 3 due to launch in Dec </a:t>
            </a:r>
            <a:r>
              <a:rPr lang="en-GB" sz="2800" dirty="0" smtClean="0"/>
              <a:t>2014 (Optical, RADAR, Altimetry)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Sentinel 4 </a:t>
            </a:r>
            <a:r>
              <a:rPr lang="en-GB" sz="2800" dirty="0" smtClean="0"/>
              <a:t>2018 - 2024??</a:t>
            </a:r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Sentinel 5 2019?</a:t>
            </a:r>
            <a:endParaRPr lang="en-GB" sz="2800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Copernicus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8563"/>
            <a:ext cx="10972800" cy="540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smtClean="0">
                <a:ea typeface="ヒラギノ角ゴ Pro W3"/>
                <a:cs typeface="ヒラギノ角ゴ Pro W3"/>
              </a:rPr>
              <a:t>Provision of services in 6 main domains</a:t>
            </a:r>
          </a:p>
          <a:p>
            <a:pPr lvl="1"/>
            <a:r>
              <a:rPr lang="en-GB" sz="3200" smtClean="0">
                <a:ea typeface="ヒラギノ角ゴ Pro W3"/>
              </a:rPr>
              <a:t>Maritime</a:t>
            </a:r>
          </a:p>
          <a:p>
            <a:pPr lvl="1"/>
            <a:r>
              <a:rPr lang="en-GB" sz="3200" smtClean="0">
                <a:ea typeface="ヒラギノ角ゴ Pro W3"/>
              </a:rPr>
              <a:t>Land</a:t>
            </a:r>
          </a:p>
          <a:p>
            <a:pPr lvl="1"/>
            <a:r>
              <a:rPr lang="en-GB" sz="3200" smtClean="0">
                <a:ea typeface="ヒラギノ角ゴ Pro W3"/>
              </a:rPr>
              <a:t>Atmosphere</a:t>
            </a:r>
          </a:p>
          <a:p>
            <a:pPr lvl="1"/>
            <a:r>
              <a:rPr lang="en-GB" sz="3200" smtClean="0">
                <a:ea typeface="ヒラギノ角ゴ Pro W3"/>
              </a:rPr>
              <a:t>Emergency response</a:t>
            </a:r>
          </a:p>
          <a:p>
            <a:pPr lvl="1"/>
            <a:r>
              <a:rPr lang="en-GB" sz="3200" smtClean="0">
                <a:ea typeface="ヒラギノ角ゴ Pro W3"/>
              </a:rPr>
              <a:t>Security</a:t>
            </a:r>
          </a:p>
          <a:p>
            <a:pPr lvl="1"/>
            <a:r>
              <a:rPr lang="en-GB" sz="3200" smtClean="0">
                <a:ea typeface="ヒラギノ角ゴ Pro W3"/>
              </a:rPr>
              <a:t>Climate change</a:t>
            </a:r>
          </a:p>
          <a:p>
            <a:r>
              <a:rPr lang="en-GB" sz="3600" smtClean="0">
                <a:ea typeface="ヒラギノ角ゴ Pro W3"/>
                <a:cs typeface="ヒラギノ角ゴ Pro W3"/>
              </a:rPr>
              <a:t>Products delivered under these services not fully defined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Example of Sentinel imagery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83" y="1604962"/>
            <a:ext cx="11337834" cy="3847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Where do I get data?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mtClean="0">
                <a:ea typeface="ヒラギノ角ゴ Pro W3"/>
                <a:cs typeface="ヒラギノ角ゴ Pro W3"/>
              </a:rPr>
              <a:t>How would I chose the right data source? </a:t>
            </a:r>
          </a:p>
          <a:p>
            <a:pPr>
              <a:lnSpc>
                <a:spcPct val="90000"/>
              </a:lnSpc>
            </a:pPr>
            <a:r>
              <a:rPr lang="en-GB" smtClean="0">
                <a:ea typeface="ヒラギノ角ゴ Pro W3"/>
                <a:cs typeface="ヒラギノ角ゴ Pro W3"/>
              </a:rPr>
              <a:t>How do I access the data? </a:t>
            </a:r>
          </a:p>
          <a:p>
            <a:pPr>
              <a:lnSpc>
                <a:spcPct val="90000"/>
              </a:lnSpc>
            </a:pPr>
            <a:r>
              <a:rPr lang="en-GB" smtClean="0">
                <a:ea typeface="ヒラギノ角ゴ Pro W3"/>
                <a:cs typeface="ヒラギノ角ゴ Pro W3"/>
              </a:rPr>
              <a:t>User choice often by data availability / cost/ resolution / data or product etc </a:t>
            </a:r>
          </a:p>
          <a:p>
            <a:pPr>
              <a:lnSpc>
                <a:spcPct val="90000"/>
              </a:lnSpc>
            </a:pPr>
            <a:r>
              <a:rPr lang="en-GB" smtClean="0">
                <a:ea typeface="ヒラギノ角ゴ Pro W3"/>
                <a:cs typeface="ヒラギノ角ゴ Pro W3"/>
              </a:rPr>
              <a:t>Ask neutral experts – Catapult or SSGP –or go directly to supplier </a:t>
            </a:r>
          </a:p>
          <a:p>
            <a:pPr>
              <a:lnSpc>
                <a:spcPct val="90000"/>
              </a:lnSpc>
            </a:pPr>
            <a:r>
              <a:rPr lang="en-GB" smtClean="0">
                <a:ea typeface="ヒラギノ角ゴ Pro W3"/>
                <a:cs typeface="ヒラギノ角ゴ Pro W3"/>
              </a:rPr>
              <a:t>Data discovery and access routes will be made much clearer through this programme – but </a:t>
            </a:r>
          </a:p>
          <a:p>
            <a:pPr>
              <a:lnSpc>
                <a:spcPct val="90000"/>
              </a:lnSpc>
            </a:pPr>
            <a:endParaRPr lang="en-GB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Alice Bunn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Data Access- for all?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196975"/>
            <a:ext cx="10972800" cy="638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>
                <a:ea typeface="ヒラギノ角ゴ Pro W3"/>
                <a:cs typeface="ヒラギノ角ゴ Pro W3"/>
              </a:rPr>
              <a:t>For Copernicus all info at </a:t>
            </a:r>
            <a:r>
              <a:rPr lang="en-GB" sz="2800" smtClean="0">
                <a:ea typeface="ヒラギノ角ゴ Pro W3"/>
                <a:cs typeface="ヒラギノ角ゴ Pro W3"/>
                <a:hlinkClick r:id="rId2"/>
              </a:rPr>
              <a:t>http://gmesdata.esa.int</a:t>
            </a:r>
            <a:endParaRPr lang="en-GB" sz="2800" smtClean="0">
              <a:ea typeface="ヒラギノ角ゴ Pro W3"/>
              <a:cs typeface="ヒラギノ角ゴ Pro W3"/>
            </a:endParaRPr>
          </a:p>
          <a:p>
            <a:endParaRPr lang="en-GB" sz="2800" smtClean="0">
              <a:ea typeface="ヒラギノ角ゴ Pro W3"/>
              <a:cs typeface="ヒラギノ角ゴ Pro W3"/>
            </a:endParaRPr>
          </a:p>
          <a:p>
            <a:r>
              <a:rPr lang="en-GB" sz="2800" smtClean="0">
                <a:ea typeface="ヒラギノ角ゴ Pro W3"/>
                <a:cs typeface="ヒラギノ角ゴ Pro W3"/>
              </a:rPr>
              <a:t>Copernicus website </a:t>
            </a:r>
            <a:r>
              <a:rPr lang="en-GB" sz="2800" smtClean="0">
                <a:ea typeface="ヒラギノ角ゴ Pro W3"/>
                <a:cs typeface="ヒラギノ角ゴ Pro W3"/>
                <a:hlinkClick r:id="rId3"/>
              </a:rPr>
              <a:t>http://www.copernicus.eu/pages-principales/overview/</a:t>
            </a:r>
            <a:endParaRPr lang="en-GB" sz="2800" smtClean="0">
              <a:ea typeface="ヒラギノ角ゴ Pro W3"/>
              <a:cs typeface="ヒラギノ角ゴ Pro W3"/>
            </a:endParaRPr>
          </a:p>
          <a:p>
            <a:endParaRPr lang="en-GB" sz="2800" smtClean="0">
              <a:ea typeface="ヒラギノ角ゴ Pro W3"/>
              <a:cs typeface="ヒラギノ角ゴ Pro W3"/>
            </a:endParaRPr>
          </a:p>
          <a:p>
            <a:r>
              <a:rPr lang="en-GB" sz="2800" smtClean="0">
                <a:ea typeface="ヒラギノ角ゴ Pro W3"/>
                <a:cs typeface="ヒラギノ角ゴ Pro W3"/>
              </a:rPr>
              <a:t>UK will be in a unique position because Data can be downloaded here in Catapult and will be archived (on contract to ESA) at Farnborough.</a:t>
            </a:r>
          </a:p>
          <a:p>
            <a:endParaRPr lang="en-GB" sz="2800" smtClean="0">
              <a:ea typeface="ヒラギノ角ゴ Pro W3"/>
              <a:cs typeface="ヒラギノ角ゴ Pro W3"/>
            </a:endParaRPr>
          </a:p>
          <a:p>
            <a:r>
              <a:rPr lang="en-GB" sz="2800" smtClean="0">
                <a:ea typeface="ヒラギノ角ゴ Pro W3"/>
                <a:cs typeface="ヒラギノ角ゴ Pro W3"/>
              </a:rPr>
              <a:t> Access TO DATA AND SERVICES?? is free of charge --- CHECK ???? 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endParaRPr lang="en-GB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Copernicus Data Access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87" y="1417638"/>
            <a:ext cx="5874625" cy="4647248"/>
          </a:xfrm>
          <a:prstGeom prst="rect">
            <a:avLst/>
          </a:prstGeom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09599" y="5142548"/>
            <a:ext cx="32146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70C0"/>
                </a:solidFill>
              </a:rPr>
              <a:t>Source: http://gmesdata.esa.int/web/gsc/how-to-access-gsc-data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NovaSAR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97363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GB" sz="3000" smtClean="0">
                <a:ea typeface="ヒラギノ角ゴ Pro W3"/>
                <a:cs typeface="ヒラギノ角ゴ Pro W3"/>
              </a:rPr>
              <a:t>Not yet launched (late 2015/early 2016?)</a:t>
            </a:r>
          </a:p>
          <a:p>
            <a:pPr>
              <a:lnSpc>
                <a:spcPct val="80000"/>
              </a:lnSpc>
              <a:defRPr/>
            </a:pPr>
            <a:r>
              <a:rPr lang="en-GB" sz="3000" smtClean="0">
                <a:ea typeface="ヒラギノ角ゴ Pro W3"/>
                <a:cs typeface="ヒラギノ角ゴ Pro W3"/>
              </a:rPr>
              <a:t>likely to be a series of satellites to improve coverage and temporal resolution </a:t>
            </a:r>
          </a:p>
          <a:p>
            <a:pPr>
              <a:lnSpc>
                <a:spcPct val="80000"/>
              </a:lnSpc>
              <a:defRPr/>
            </a:pPr>
            <a:r>
              <a:rPr lang="en-GB" sz="3000" smtClean="0">
                <a:ea typeface="ヒラギノ角ゴ Pro W3"/>
                <a:cs typeface="ヒラギノ角ゴ Pro W3"/>
              </a:rPr>
              <a:t>UK Government has free access to some of the data – and this includes ‘tasking’ </a:t>
            </a:r>
          </a:p>
          <a:p>
            <a:pPr>
              <a:lnSpc>
                <a:spcPct val="80000"/>
              </a:lnSpc>
              <a:defRPr/>
            </a:pPr>
            <a:endParaRPr lang="en-GB" sz="3000" smtClean="0">
              <a:ea typeface="ヒラギノ角ゴ Pro W3"/>
              <a:cs typeface="ヒラギノ角ゴ Pro W3"/>
            </a:endParaRPr>
          </a:p>
          <a:p>
            <a:pPr>
              <a:lnSpc>
                <a:spcPct val="80000"/>
              </a:lnSpc>
              <a:defRPr/>
            </a:pPr>
            <a:r>
              <a:rPr lang="en-GB" sz="3000" smtClean="0">
                <a:ea typeface="ヒラギノ角ゴ Pro W3"/>
                <a:cs typeface="ヒラギノ角ゴ Pro W3"/>
              </a:rPr>
              <a:t>4 operating modes</a:t>
            </a:r>
          </a:p>
          <a:p>
            <a:pPr>
              <a:lnSpc>
                <a:spcPct val="80000"/>
              </a:lnSpc>
              <a:defRPr/>
            </a:pPr>
            <a:endParaRPr lang="en-GB" sz="3000" smtClean="0">
              <a:ea typeface="ヒラギノ角ゴ Pro W3"/>
              <a:cs typeface="ヒラギノ角ゴ Pro W3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2600" smtClean="0">
                <a:ea typeface="ヒラギノ角ゴ Pro W3"/>
              </a:rPr>
              <a:t>ScanSAR – 100km swath width, 20m spatial resolution</a:t>
            </a:r>
          </a:p>
          <a:p>
            <a:pPr lvl="1">
              <a:lnSpc>
                <a:spcPct val="80000"/>
              </a:lnSpc>
              <a:defRPr/>
            </a:pPr>
            <a:endParaRPr lang="en-GB" sz="2600" smtClean="0">
              <a:ea typeface="ヒラギノ角ゴ Pro W3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2600" smtClean="0">
                <a:ea typeface="ヒラギノ角ゴ Pro W3"/>
              </a:rPr>
              <a:t>Maritime surveillance – 750km swath width, 30m spatial resolution</a:t>
            </a:r>
          </a:p>
          <a:p>
            <a:pPr lvl="1">
              <a:lnSpc>
                <a:spcPct val="80000"/>
              </a:lnSpc>
              <a:defRPr/>
            </a:pPr>
            <a:endParaRPr lang="en-GB" sz="2600" smtClean="0">
              <a:ea typeface="ヒラギノ角ゴ Pro W3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2600" smtClean="0">
                <a:ea typeface="ヒラギノ角ゴ Pro W3"/>
              </a:rPr>
              <a:t>Stripmap – 15-20km swath width, 6m spatial resolution</a:t>
            </a:r>
          </a:p>
          <a:p>
            <a:pPr lvl="1">
              <a:lnSpc>
                <a:spcPct val="80000"/>
              </a:lnSpc>
              <a:defRPr/>
            </a:pPr>
            <a:endParaRPr lang="en-GB" sz="2600" smtClean="0">
              <a:ea typeface="ヒラギノ角ゴ Pro W3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2600" smtClean="0">
                <a:ea typeface="ヒラギノ角ゴ Pro W3"/>
              </a:rPr>
              <a:t>ScanSAR (Wide) – 140km swath width, 30m spatial resolution</a:t>
            </a:r>
          </a:p>
          <a:p>
            <a:pPr lvl="1">
              <a:lnSpc>
                <a:spcPct val="80000"/>
              </a:lnSpc>
              <a:defRPr/>
            </a:pPr>
            <a:endParaRPr lang="en-GB" sz="2600" smtClean="0">
              <a:ea typeface="ヒラギノ角ゴ Pro W3"/>
            </a:endParaRPr>
          </a:p>
          <a:p>
            <a:pPr>
              <a:lnSpc>
                <a:spcPct val="80000"/>
              </a:lnSpc>
              <a:defRPr/>
            </a:pPr>
            <a:endParaRPr lang="en-GB" sz="300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Contents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143000"/>
            <a:ext cx="10972800" cy="544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>
                <a:ea typeface="ヒラギノ角ゴ Pro W3"/>
                <a:cs typeface="ヒラギノ角ゴ Pro W3"/>
              </a:rPr>
              <a:t>What satellites can do</a:t>
            </a:r>
          </a:p>
          <a:p>
            <a:r>
              <a:rPr lang="en-GB" sz="2800" smtClean="0">
                <a:ea typeface="ヒラギノ角ゴ Pro W3"/>
                <a:cs typeface="ヒラギノ角ゴ Pro W3"/>
              </a:rPr>
              <a:t>Terminology</a:t>
            </a:r>
          </a:p>
          <a:p>
            <a:r>
              <a:rPr lang="en-GB" sz="2800" smtClean="0">
                <a:ea typeface="ヒラギノ角ゴ Pro W3"/>
                <a:cs typeface="ヒラギノ角ゴ Pro W3"/>
              </a:rPr>
              <a:t>Current and future capabilities</a:t>
            </a:r>
          </a:p>
          <a:p>
            <a:pPr lvl="1"/>
            <a:r>
              <a:rPr lang="en-GB" sz="2400" smtClean="0">
                <a:ea typeface="ヒラギノ角ゴ Pro W3"/>
              </a:rPr>
              <a:t>Copernicus</a:t>
            </a:r>
          </a:p>
          <a:p>
            <a:pPr lvl="1"/>
            <a:r>
              <a:rPr lang="en-GB" sz="2400" smtClean="0">
                <a:ea typeface="ヒラギノ角ゴ Pro W3"/>
              </a:rPr>
              <a:t>Commercial opportunities such as NovaSAR and COSMO-SkyMed</a:t>
            </a:r>
          </a:p>
          <a:p>
            <a:pPr lvl="1"/>
            <a:r>
              <a:rPr lang="en-GB" sz="2400" smtClean="0">
                <a:ea typeface="ヒラギノ角ゴ Pro W3"/>
              </a:rPr>
              <a:t>Emergency Access – Disaster Charter – Alice Bunn </a:t>
            </a:r>
          </a:p>
          <a:p>
            <a:pPr lvl="1"/>
            <a:r>
              <a:rPr lang="en-GB" sz="2400" smtClean="0">
                <a:ea typeface="ヒラギノ角ゴ Pro W3"/>
              </a:rPr>
              <a:t>Navigation tools Galileo and EGNOS</a:t>
            </a:r>
          </a:p>
          <a:p>
            <a:pPr lvl="1"/>
            <a:r>
              <a:rPr lang="en-GB" sz="2400" smtClean="0">
                <a:ea typeface="ヒラギノ角ゴ Pro W3"/>
              </a:rPr>
              <a:t>Communication tools </a:t>
            </a:r>
          </a:p>
          <a:p>
            <a:r>
              <a:rPr lang="en-GB" sz="2800" smtClean="0">
                <a:ea typeface="ヒラギノ角ゴ Pro W3"/>
                <a:cs typeface="ヒラギノ角ゴ Pro W3"/>
              </a:rPr>
              <a:t>Funding – Richard Turner </a:t>
            </a:r>
          </a:p>
          <a:p>
            <a:r>
              <a:rPr lang="en-GB" sz="2800" smtClean="0">
                <a:ea typeface="ヒラギノ角ゴ Pro W3"/>
                <a:cs typeface="ヒラギノ角ゴ Pro W3"/>
              </a:rPr>
              <a:t>Access to expertise </a:t>
            </a:r>
          </a:p>
          <a:p>
            <a:r>
              <a:rPr lang="en-GB" sz="28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Conclusion</a:t>
            </a:r>
          </a:p>
          <a:p>
            <a:pPr lvl="1">
              <a:buFontTx/>
              <a:buNone/>
            </a:pPr>
            <a:endParaRPr lang="en-GB" smtClean="0">
              <a:ea typeface="ヒラギノ角ゴ Pro W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NovaSAR</a:t>
            </a: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573088" y="6048375"/>
            <a:ext cx="327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400"/>
              <a:t>Source: SSTL NovaSAR brochure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21" y="1729740"/>
            <a:ext cx="10619162" cy="3779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8451850" y="0"/>
            <a:ext cx="364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Source: SSTL NovaSAR brochure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12192000" cy="6862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ヒラギノ角ゴ Pro W3"/>
              <a:cs typeface="ヒラギノ角ゴ Pro W3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Catapult funding NERC aeroplane with airborne NOVASAR RADAR to get simulated data for research purposes, to get people ready for NOVASAR (launch end 2015/early 2016?)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There is a Government user group being established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COSMO-SkyMed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765175" y="1654175"/>
            <a:ext cx="105156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>
                <a:ea typeface="ヒラギノ角ゴ Pro W3"/>
                <a:cs typeface="ヒラギノ角ゴ Pro W3"/>
              </a:rPr>
              <a:t>4 x high resolution SAR satellites ie a RADAR satelliet that can see through clouds </a:t>
            </a:r>
          </a:p>
          <a:p>
            <a:r>
              <a:rPr lang="en-GB" sz="2800" smtClean="0">
                <a:ea typeface="ヒラギノ角ゴ Pro W3"/>
                <a:cs typeface="ヒラギノ角ゴ Pro W3"/>
              </a:rPr>
              <a:t>6 x scan mode - 100m to 1m spatial resolution</a:t>
            </a:r>
          </a:p>
          <a:p>
            <a:r>
              <a:rPr lang="en-GB" sz="2800" smtClean="0">
                <a:ea typeface="ヒラギノ角ゴ Pro W3"/>
                <a:cs typeface="ヒラギノ角ゴ Pro W3"/>
              </a:rPr>
              <a:t>Temporal resolution – 16 days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55"/>
            <a:ext cx="12192000" cy="6878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COSMO SkyMed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Complete constellation can acquire 1800 images daily at</a:t>
            </a:r>
          </a:p>
          <a:p>
            <a:pPr lvl="1"/>
            <a:r>
              <a:rPr lang="en-GB" smtClean="0">
                <a:ea typeface="ヒラギノ角ゴ Pro W3"/>
              </a:rPr>
              <a:t>1500 wide field</a:t>
            </a:r>
          </a:p>
          <a:p>
            <a:pPr lvl="1"/>
            <a:r>
              <a:rPr lang="en-GB" smtClean="0">
                <a:ea typeface="ヒラギノ角ゴ Pro W3"/>
              </a:rPr>
              <a:t>300 narrow field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Each satellite can acquire</a:t>
            </a:r>
          </a:p>
          <a:p>
            <a:pPr lvl="1"/>
            <a:r>
              <a:rPr lang="en-GB" smtClean="0">
                <a:ea typeface="ヒラギノ角ゴ Pro W3"/>
              </a:rPr>
              <a:t>Up to 75 SPOTLIGHT images</a:t>
            </a:r>
          </a:p>
          <a:p>
            <a:pPr lvl="1"/>
            <a:r>
              <a:rPr lang="en-GB" smtClean="0">
                <a:ea typeface="ヒラギノ角ゴ Pro W3"/>
              </a:rPr>
              <a:t>Up to 375 STRIPMAP or 150 SCANSAR images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Data Access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1118850" cy="586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smtClean="0">
                <a:ea typeface="ヒラギノ角ゴ Pro W3"/>
                <a:cs typeface="ヒラギノ角ゴ Pro W3"/>
              </a:rPr>
              <a:t>COSMO SkyMed website </a:t>
            </a:r>
            <a:r>
              <a:rPr lang="en-GB" sz="2400" smtClean="0">
                <a:ea typeface="ヒラギノ角ゴ Pro W3"/>
                <a:cs typeface="ヒラギノ角ゴ Pro W3"/>
                <a:hlinkClick r:id="rId3"/>
              </a:rPr>
              <a:t>http://www.cosmo-skymed.it/en/index.htm</a:t>
            </a:r>
            <a:endParaRPr lang="en-GB" sz="2400" smtClean="0">
              <a:ea typeface="ヒラギノ角ゴ Pro W3"/>
              <a:cs typeface="ヒラギノ角ゴ Pro W3"/>
            </a:endParaRPr>
          </a:p>
          <a:p>
            <a:endParaRPr lang="en-GB" sz="2400" smtClean="0">
              <a:ea typeface="ヒラギノ角ゴ Pro W3"/>
              <a:cs typeface="ヒラギノ角ゴ Pro W3"/>
            </a:endParaRPr>
          </a:p>
          <a:p>
            <a:r>
              <a:rPr lang="en-GB" sz="2400" smtClean="0">
                <a:ea typeface="ヒラギノ角ゴ Pro W3"/>
                <a:cs typeface="ヒラギノ角ゴ Pro W3"/>
              </a:rPr>
              <a:t>Go to e-GEOS website to register for data access  </a:t>
            </a:r>
            <a:r>
              <a:rPr lang="en-GB" sz="2400" smtClean="0">
                <a:ea typeface="ヒラギノ角ゴ Pro W3"/>
                <a:cs typeface="ヒラギノ角ゴ Pro W3"/>
                <a:hlinkClick r:id="rId3"/>
              </a:rPr>
              <a:t>http://www.cosmo-skymed.it/en/index.htm</a:t>
            </a:r>
            <a:endParaRPr lang="en-GB" sz="2400" smtClean="0">
              <a:ea typeface="ヒラギノ角ゴ Pro W3"/>
              <a:cs typeface="ヒラギノ角ゴ Pro W3"/>
            </a:endParaRPr>
          </a:p>
          <a:p>
            <a:endParaRPr lang="en-GB" sz="2400" smtClean="0">
              <a:ea typeface="ヒラギノ角ゴ Pro W3"/>
              <a:cs typeface="ヒラギノ角ゴ Pro W3"/>
            </a:endParaRPr>
          </a:p>
          <a:p>
            <a:r>
              <a:rPr lang="en-GB" sz="2400" smtClean="0">
                <a:ea typeface="ヒラギノ角ゴ Pro W3"/>
                <a:cs typeface="ヒラギノ角ゴ Pro W3"/>
              </a:rPr>
              <a:t>COSMO data is not free, yet. </a:t>
            </a:r>
          </a:p>
          <a:p>
            <a:endParaRPr lang="en-GB" sz="2400" smtClean="0">
              <a:ea typeface="ヒラギノ角ゴ Pro W3"/>
              <a:cs typeface="ヒラギノ角ゴ Pro W3"/>
            </a:endParaRPr>
          </a:p>
          <a:p>
            <a:r>
              <a:rPr lang="en-GB" sz="2400" smtClean="0">
                <a:ea typeface="ヒラギノ角ゴ Pro W3"/>
                <a:cs typeface="ヒラギノ角ゴ Pro W3"/>
              </a:rPr>
              <a:t>Email address on e-geos website to register for catalogue of archive.  </a:t>
            </a:r>
          </a:p>
          <a:p>
            <a:endParaRPr lang="en-GB" sz="2400" smtClean="0">
              <a:ea typeface="ヒラギノ角ゴ Pro W3"/>
              <a:cs typeface="ヒラギノ角ゴ Pro W3"/>
            </a:endParaRPr>
          </a:p>
          <a:p>
            <a:r>
              <a:rPr lang="en-GB" sz="2400" smtClean="0">
                <a:ea typeface="ヒラギノ角ゴ Pro W3"/>
                <a:cs typeface="ヒラギノ角ゴ Pro W3"/>
              </a:rPr>
              <a:t>See also </a:t>
            </a:r>
            <a:r>
              <a:rPr lang="en-GB" sz="2400" smtClean="0">
                <a:ea typeface="ヒラギノ角ゴ Pro W3"/>
                <a:cs typeface="ヒラギノ角ゴ Pro W3"/>
                <a:hlinkClick r:id="rId4"/>
              </a:rPr>
              <a:t>http://earth.esa.int/EOLi/EOLi.html</a:t>
            </a:r>
            <a:r>
              <a:rPr lang="en-GB" sz="2400" smtClean="0">
                <a:ea typeface="ヒラギノ角ゴ Pro W3"/>
                <a:cs typeface="ヒラギノ角ゴ Pro W3"/>
              </a:rPr>
              <a:t> for image archive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Galileo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xfrm>
            <a:off x="517525" y="993775"/>
            <a:ext cx="10972800" cy="5772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ea typeface="ヒラギノ角ゴ Pro W3"/>
                <a:cs typeface="ヒラギノ角ゴ Pro W3"/>
              </a:rPr>
              <a:t>European alternative to GPS (USA) and </a:t>
            </a:r>
            <a:r>
              <a:rPr lang="en-GB" dirty="0" err="1" smtClean="0">
                <a:ea typeface="ヒラギノ角ゴ Pro W3"/>
                <a:cs typeface="ヒラギノ角ゴ Pro W3"/>
              </a:rPr>
              <a:t>Glonass</a:t>
            </a:r>
            <a:r>
              <a:rPr lang="en-GB" dirty="0" smtClean="0">
                <a:ea typeface="ヒラギノ角ゴ Pro W3"/>
                <a:cs typeface="ヒラギノ角ゴ Pro W3"/>
              </a:rPr>
              <a:t> (Russian)</a:t>
            </a:r>
          </a:p>
          <a:p>
            <a:pPr>
              <a:defRPr/>
            </a:pPr>
            <a:r>
              <a:rPr lang="en-GB" dirty="0" smtClean="0">
                <a:ea typeface="ヒラギノ角ゴ Pro W3"/>
                <a:cs typeface="ヒラギノ角ゴ Pro W3"/>
              </a:rPr>
              <a:t>Provision of</a:t>
            </a:r>
          </a:p>
          <a:p>
            <a:pPr lvl="1">
              <a:defRPr/>
            </a:pPr>
            <a:r>
              <a:rPr lang="en-GB" dirty="0" smtClean="0">
                <a:ea typeface="ヒラギノ角ゴ Pro W3"/>
              </a:rPr>
              <a:t>Open and free to use signal</a:t>
            </a:r>
          </a:p>
          <a:p>
            <a:pPr lvl="1">
              <a:defRPr/>
            </a:pPr>
            <a:r>
              <a:rPr lang="en-GB" dirty="0" smtClean="0">
                <a:ea typeface="ヒラギノ角ゴ Pro W3"/>
              </a:rPr>
              <a:t>Public Regulated Service: encrypted signal for secure navigation</a:t>
            </a:r>
          </a:p>
          <a:p>
            <a:pPr lvl="1">
              <a:defRPr/>
            </a:pPr>
            <a:r>
              <a:rPr lang="en-GB" dirty="0" smtClean="0">
                <a:ea typeface="ヒラギノ角ゴ Pro W3"/>
              </a:rPr>
              <a:t>Search and Rescue Service</a:t>
            </a:r>
          </a:p>
          <a:p>
            <a:pPr lvl="1">
              <a:defRPr/>
            </a:pPr>
            <a:r>
              <a:rPr lang="en-GB" dirty="0" smtClean="0">
                <a:ea typeface="ヒラギノ角ゴ Pro W3"/>
              </a:rPr>
              <a:t>Fee based commercial services</a:t>
            </a:r>
          </a:p>
          <a:p>
            <a:pPr lvl="1">
              <a:defRPr/>
            </a:pPr>
            <a:r>
              <a:rPr lang="en-GB" dirty="0" smtClean="0">
                <a:ea typeface="ヒラギノ角ゴ Pro W3"/>
              </a:rPr>
              <a:t>Safety-of-Life Service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The ‘kit’ to receive the signal is in your smart phone, the applications are endless</a:t>
            </a:r>
          </a:p>
          <a:p>
            <a:pPr marL="457200" lvl="1" indent="0">
              <a:buFontTx/>
              <a:buNone/>
              <a:defRPr/>
            </a:pPr>
            <a:endParaRPr lang="en-GB" dirty="0" smtClean="0">
              <a:ea typeface="ヒラギノ角ゴ Pro W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EGNOS (European Geostationary Navigation Overlay Service)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Pan-European Satellite Based Augmentation System (SBAS)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Augments US GPS with Galileo constellation and series of ground stations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Provides information on the reliability of the signal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Increased positioning accuracy                                                                      to 1.5m, from 10s of metres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AVAILABLE NOW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517" y="4381499"/>
            <a:ext cx="5384483" cy="24834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Satellite Communications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 bwMode="auto">
          <a:xfrm>
            <a:off x="249238" y="1138238"/>
            <a:ext cx="10972800" cy="577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Direct to home (DTH) broadcasting</a:t>
            </a:r>
          </a:p>
          <a:p>
            <a:pPr lvl="1"/>
            <a:r>
              <a:rPr lang="en-GB" smtClean="0">
                <a:ea typeface="ヒラギノ角ゴ Pro W3"/>
              </a:rPr>
              <a:t>HDTV and digital TV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Broadband communications</a:t>
            </a:r>
          </a:p>
          <a:p>
            <a:pPr lvl="1"/>
            <a:r>
              <a:rPr lang="en-GB" smtClean="0">
                <a:ea typeface="ヒラギノ角ゴ Pro W3"/>
              </a:rPr>
              <a:t>Including broadband global area network (BGAN) creation</a:t>
            </a:r>
          </a:p>
          <a:p>
            <a:pPr lvl="1"/>
            <a:r>
              <a:rPr lang="en-GB" smtClean="0">
                <a:ea typeface="ヒラギノ角ゴ Pro W3"/>
              </a:rPr>
              <a:t>Enables affordable broadband communications                        in remote areas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Telephony and data applications</a:t>
            </a:r>
          </a:p>
          <a:p>
            <a:pPr lvl="1"/>
            <a:r>
              <a:rPr lang="en-GB" smtClean="0">
                <a:ea typeface="ヒラギノ角ゴ Pro W3"/>
              </a:rPr>
              <a:t>2-way communications between remote areas                          is achievable</a:t>
            </a: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6966585" y="6193790"/>
            <a:ext cx="204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600">
                <a:latin typeface="Calibri" panose="020F0502020204030204" pitchFamily="34" charset="0"/>
              </a:rPr>
              <a:t>Source: www.satphone.co.uk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210" y="3596380"/>
            <a:ext cx="3272790" cy="3261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What do satellites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Earth Observation (EO) – weather forecasting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dirty="0"/>
              <a:t>Global Navigation Satellite System (GNSS) – in car sat </a:t>
            </a:r>
            <a:r>
              <a:rPr lang="en-GB" dirty="0" err="1" smtClean="0"/>
              <a:t>nav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Communications – broadband to remote areas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Scientific Research</a:t>
            </a:r>
          </a:p>
          <a:p>
            <a:pPr marL="457200" lvl="1" indent="0">
              <a:buFontTx/>
              <a:buNone/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0" y="274638"/>
            <a:ext cx="10972800" cy="1143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a typeface="ヒラギノ角ゴ Pro W3"/>
                <a:cs typeface="ヒラギノ角ゴ Pro W3"/>
              </a:rPr>
              <a:t>FUNDING</a:t>
            </a:r>
          </a:p>
        </p:txBody>
      </p:sp>
      <p:sp>
        <p:nvSpPr>
          <p:cNvPr id="49155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639763" y="1709738"/>
            <a:ext cx="10972800" cy="45259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a typeface="ヒラギノ角ゴ Pro W3"/>
                <a:cs typeface="ヒラギノ角ゴ Pro W3"/>
              </a:rPr>
              <a:t>Space applications are ubiquitous – cover a wide range of sectors and organisations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BIS list 750 support mechanisms for  support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TSB list 17 categories of support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European sources of support are numerous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A few are illustrated here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smtClean="0">
                <a:ea typeface="ヒラギノ角ゴ Pro W3"/>
                <a:cs typeface="ヒラギノ角ゴ Pro W3"/>
              </a:rPr>
              <a:t>POTENTIAL SPACE FUNDING</a:t>
            </a:r>
            <a:br>
              <a:rPr lang="en-GB" sz="4000" smtClean="0">
                <a:ea typeface="ヒラギノ角ゴ Pro W3"/>
                <a:cs typeface="ヒラギノ角ゴ Pro W3"/>
              </a:rPr>
            </a:br>
            <a:r>
              <a:rPr lang="en-GB" sz="4000" smtClean="0">
                <a:ea typeface="ヒラギノ角ゴ Pro W3"/>
                <a:cs typeface="ヒラギノ角ゴ Pro W3"/>
              </a:rPr>
              <a:t>EUROPE</a:t>
            </a:r>
          </a:p>
        </p:txBody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>
                <a:ea typeface="ヒラギノ角ゴ Pro W3"/>
                <a:cs typeface="ヒラギノ角ゴ Pro W3"/>
              </a:rPr>
              <a:t>ARTES </a:t>
            </a:r>
            <a:r>
              <a:rPr lang="en-GB" sz="2800" smtClean="0">
                <a:ea typeface="ヒラギノ角ゴ Pro W3"/>
                <a:cs typeface="ヒラギノ角ゴ Pro W3"/>
                <a:hlinkClick r:id="rId2"/>
              </a:rPr>
              <a:t>http://artes-apps.esa.int/</a:t>
            </a:r>
            <a:endParaRPr lang="en-GB" sz="2800" smtClean="0">
              <a:ea typeface="ヒラギノ角ゴ Pro W3"/>
              <a:cs typeface="ヒラギノ角ゴ Pro W3"/>
            </a:endParaRPr>
          </a:p>
          <a:p>
            <a:pPr lvl="2"/>
            <a:r>
              <a:rPr lang="en-GB" sz="2000" smtClean="0">
                <a:ea typeface="ヒラギノ角ゴ Pro W3"/>
              </a:rPr>
              <a:t>ARTES 20 Integrated Applications Promotion (IAP)</a:t>
            </a:r>
          </a:p>
          <a:p>
            <a:pPr lvl="2"/>
            <a:r>
              <a:rPr lang="en-GB" sz="2000" smtClean="0">
                <a:ea typeface="ヒラギノ角ゴ Pro W3"/>
              </a:rPr>
              <a:t>These are applications that combine (or 'integrate') data from at least two existing and different space assets, such as Satellite Communication, Earth Observation, Satellite Navigation</a:t>
            </a:r>
          </a:p>
          <a:p>
            <a:pPr lvl="2"/>
            <a:r>
              <a:rPr lang="en-GB" sz="2000" smtClean="0">
                <a:ea typeface="ヒラギノ角ゴ Pro W3"/>
              </a:rPr>
              <a:t>ARTES 20 Integrated Applications projects cover Feasibility Studies and Demonstration Projects. </a:t>
            </a:r>
          </a:p>
          <a:p>
            <a:pPr lvl="2"/>
            <a:r>
              <a:rPr lang="en-GB" sz="2000" smtClean="0">
                <a:ea typeface="ヒラギノ角ゴ Pro W3"/>
              </a:rPr>
              <a:t>Any organisation can propose to develop a new commercially promising space-based application or service. It may be e.g. a federation of users, a commercial company, a public body or a non-governmental organisation.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Artes (continued)</a:t>
            </a:r>
          </a:p>
        </p:txBody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Feasibility studies can be 100% funded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Fast track feasibility studies are 50% funded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Demonstration projects are 50% funded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MAIN CONTACTS – Andy Germain TSB Ian Downey ESA 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smtClean="0">
                <a:ea typeface="ヒラギノ角ゴ Pro W3"/>
                <a:cs typeface="ヒラギノ角ゴ Pro W3"/>
              </a:rPr>
              <a:t>POTENTIAL SPACE FUNDING</a:t>
            </a:r>
            <a:br>
              <a:rPr lang="en-GB" sz="4000" smtClean="0">
                <a:ea typeface="ヒラギノ角ゴ Pro W3"/>
                <a:cs typeface="ヒラギノ角ゴ Pro W3"/>
              </a:rPr>
            </a:br>
            <a:r>
              <a:rPr lang="en-GB" sz="4000" smtClean="0">
                <a:ea typeface="ヒラギノ角ゴ Pro W3"/>
                <a:cs typeface="ヒラギノ角ゴ Pro W3"/>
              </a:rPr>
              <a:t>UK</a:t>
            </a:r>
          </a:p>
        </p:txBody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sz="2800" smtClean="0">
                <a:ea typeface="ヒラギノ角ゴ Pro W3"/>
                <a:cs typeface="ヒラギノ角ゴ Pro W3"/>
              </a:rPr>
              <a:t>Technology Strategy Board </a:t>
            </a:r>
            <a:r>
              <a:rPr lang="en-GB" sz="2800" smtClean="0">
                <a:ea typeface="ヒラギノ角ゴ Pro W3"/>
                <a:cs typeface="ヒラギノ角ゴ Pro W3"/>
                <a:hlinkClick r:id="rId2"/>
              </a:rPr>
              <a:t>https://www.innovateuk.org/funding-support</a:t>
            </a:r>
            <a:endParaRPr lang="en-GB" sz="2800" smtClean="0">
              <a:ea typeface="ヒラギノ角ゴ Pro W3"/>
              <a:cs typeface="ヒラギノ角ゴ Pro W3"/>
            </a:endParaRPr>
          </a:p>
          <a:p>
            <a:pPr lvl="1">
              <a:lnSpc>
                <a:spcPct val="80000"/>
              </a:lnSpc>
            </a:pPr>
            <a:r>
              <a:rPr lang="en-GB" sz="2400" smtClean="0">
                <a:ea typeface="ヒラギノ角ゴ Pro W3"/>
              </a:rPr>
              <a:t>Collaborative research and development projects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Co-funds business and researchers to work together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Typically £1million projects 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ea typeface="ヒラギノ角ゴ Pro W3"/>
              </a:rPr>
              <a:t>Feasibility studies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Co-funds businesses to i</a:t>
            </a:r>
            <a:r>
              <a:rPr lang="en-GB" sz="2000" b="1" smtClean="0">
                <a:ea typeface="ヒラギノ角ゴ Pro W3"/>
              </a:rPr>
              <a:t>nvestigate the technical feasibility of a new idea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Typically £100k projects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ea typeface="ヒラギノ角ゴ Pro W3"/>
              </a:rPr>
              <a:t>Innovation vouchers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Encourage businesses to look outside their network for new knowledge 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£6 million funding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ea typeface="ヒラギノ角ゴ Pro W3"/>
              </a:rPr>
              <a:t>Small business research initiative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Helps connect public sector challenges with innovative ideas from industry</a:t>
            </a:r>
          </a:p>
          <a:p>
            <a:pPr lvl="2">
              <a:lnSpc>
                <a:spcPct val="80000"/>
              </a:lnSpc>
            </a:pPr>
            <a:r>
              <a:rPr lang="en-GB" sz="2000" smtClean="0">
                <a:ea typeface="ヒラギノ角ゴ Pro W3"/>
              </a:rPr>
              <a:t>Increasing the value of SBRI contracts to £200m in 2014/15.</a:t>
            </a:r>
          </a:p>
          <a:p>
            <a:pPr lvl="1">
              <a:lnSpc>
                <a:spcPct val="80000"/>
              </a:lnSpc>
            </a:pPr>
            <a:endParaRPr lang="en-GB" sz="1800" smtClean="0">
              <a:ea typeface="ヒラギノ角ゴ Pro W3"/>
            </a:endParaRPr>
          </a:p>
          <a:p>
            <a:pPr lvl="1">
              <a:lnSpc>
                <a:spcPct val="80000"/>
              </a:lnSpc>
            </a:pPr>
            <a:endParaRPr lang="en-GB" sz="1800" smtClean="0">
              <a:ea typeface="ヒラギノ角ゴ Pro W3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0" y="274638"/>
            <a:ext cx="10972800" cy="1143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a typeface="ヒラギノ角ゴ Pro W3"/>
                <a:cs typeface="ヒラギノ角ゴ Pro W3"/>
              </a:rPr>
              <a:t>HORIZON 2020</a:t>
            </a:r>
          </a:p>
        </p:txBody>
      </p:sp>
      <p:sp>
        <p:nvSpPr>
          <p:cNvPr id="53251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0" y="1600200"/>
            <a:ext cx="10972800" cy="45259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ea typeface="ヒラギノ角ゴ Pro W3"/>
                <a:cs typeface="ヒラギノ角ゴ Pro W3"/>
              </a:rPr>
              <a:t>Flagship EU Research and Innovation programme €80 billion of funding available over 7 years (2014 to 2020)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ea typeface="ヒラギノ角ゴ Pro W3"/>
                <a:cs typeface="ヒラギノ角ゴ Pro W3"/>
              </a:rPr>
              <a:t>Space research to foster industry and the research community to exploit space infrastructure to meet policy and societal needs.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ea typeface="ヒラギノ角ゴ Pro W3"/>
                <a:cs typeface="ヒラギノ角ゴ Pro W3"/>
              </a:rPr>
              <a:t>Several public-public partnerships will also be developed.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ea typeface="ヒラギノ角ゴ Pro W3"/>
                <a:cs typeface="ヒラギノ角ゴ Pro W3"/>
              </a:rPr>
              <a:t>Several space related calls are open or will open shortly </a:t>
            </a:r>
          </a:p>
          <a:p>
            <a:pPr>
              <a:lnSpc>
                <a:spcPct val="90000"/>
              </a:lnSpc>
            </a:pPr>
            <a:endParaRPr lang="en-GB" sz="2800" smtClean="0">
              <a:ea typeface="ヒラギノ角ゴ Pro W3"/>
              <a:cs typeface="ヒラギノ角ゴ Pro W3"/>
            </a:endParaRPr>
          </a:p>
          <a:p>
            <a:pPr>
              <a:lnSpc>
                <a:spcPct val="90000"/>
              </a:lnSpc>
            </a:pPr>
            <a:r>
              <a:rPr lang="en-GB" sz="2800" smtClean="0">
                <a:ea typeface="ヒラギノ角ゴ Pro W3"/>
                <a:cs typeface="ヒラギノ角ゴ Pro W3"/>
              </a:rPr>
              <a:t>MAIN CONTACT Robert Lowson 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Your OWN RESOURCES</a:t>
            </a:r>
          </a:p>
        </p:txBody>
      </p:sp>
      <p:sp>
        <p:nvSpPr>
          <p:cNvPr id="54275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0" y="1600200"/>
            <a:ext cx="10972800" cy="45259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ea typeface="ヒラギノ角ゴ Pro W3"/>
                <a:cs typeface="ヒラギノ角ゴ Pro W3"/>
              </a:rPr>
              <a:t>UK Government directly fund research involving space assets</a:t>
            </a:r>
          </a:p>
          <a:p>
            <a:pPr>
              <a:lnSpc>
                <a:spcPct val="90000"/>
              </a:lnSpc>
            </a:pPr>
            <a:r>
              <a:rPr lang="en-GB" smtClean="0">
                <a:ea typeface="ヒラギノ角ゴ Pro W3"/>
                <a:cs typeface="ヒラギノ角ゴ Pro W3"/>
              </a:rPr>
              <a:t>Examples are</a:t>
            </a:r>
          </a:p>
          <a:p>
            <a:pPr lvl="2">
              <a:lnSpc>
                <a:spcPct val="90000"/>
              </a:lnSpc>
            </a:pPr>
            <a:r>
              <a:rPr lang="en-GB" smtClean="0">
                <a:ea typeface="ヒラギノ角ゴ Pro W3"/>
              </a:rPr>
              <a:t>Defra</a:t>
            </a:r>
          </a:p>
          <a:p>
            <a:pPr lvl="2">
              <a:lnSpc>
                <a:spcPct val="90000"/>
              </a:lnSpc>
            </a:pPr>
            <a:r>
              <a:rPr lang="en-GB" smtClean="0">
                <a:ea typeface="ヒラギノ角ゴ Pro W3"/>
              </a:rPr>
              <a:t>Natural England</a:t>
            </a:r>
          </a:p>
          <a:p>
            <a:pPr lvl="2">
              <a:lnSpc>
                <a:spcPct val="90000"/>
              </a:lnSpc>
            </a:pPr>
            <a:r>
              <a:rPr lang="en-GB" smtClean="0">
                <a:ea typeface="ヒラギノ角ゴ Pro W3"/>
              </a:rPr>
              <a:t>JNCC</a:t>
            </a:r>
          </a:p>
          <a:p>
            <a:pPr lvl="2">
              <a:lnSpc>
                <a:spcPct val="90000"/>
              </a:lnSpc>
            </a:pPr>
            <a:endParaRPr lang="en-GB" smtClean="0">
              <a:ea typeface="ヒラギノ角ゴ Pro W3"/>
            </a:endParaRPr>
          </a:p>
          <a:p>
            <a:pPr lvl="2">
              <a:lnSpc>
                <a:spcPct val="90000"/>
              </a:lnSpc>
            </a:pPr>
            <a:r>
              <a:rPr lang="en-GB" smtClean="0">
                <a:solidFill>
                  <a:schemeClr val="accent2"/>
                </a:solidFill>
                <a:ea typeface="ヒラギノ角ゴ Pro W3"/>
              </a:rPr>
              <a:t>Ultimately we can help you get started/ trial use and assess benefits  but you must make your own assessment of need and internal business case to continue to use the satellite service or data. </a:t>
            </a:r>
          </a:p>
          <a:p>
            <a:pPr>
              <a:lnSpc>
                <a:spcPct val="90000"/>
              </a:lnSpc>
            </a:pPr>
            <a:endParaRPr lang="en-GB" smtClean="0">
              <a:solidFill>
                <a:schemeClr val="accent2"/>
              </a:solidFill>
              <a:ea typeface="ヒラギノ角ゴ Pro W3"/>
              <a:cs typeface="ヒラギノ角ゴ Pro W3"/>
            </a:endParaRPr>
          </a:p>
          <a:p>
            <a:pPr>
              <a:lnSpc>
                <a:spcPct val="90000"/>
              </a:lnSpc>
            </a:pPr>
            <a:endParaRPr lang="en-GB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HOW SSGP CAN HELP</a:t>
            </a:r>
          </a:p>
        </p:txBody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Understand funding pots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Help prepare business cases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Find partners and build consortia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Help tender / develop proposals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Monitor and track progress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NEXT STEPS ON FUNDING</a:t>
            </a:r>
          </a:p>
        </p:txBody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Contact SSGP team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Discuss new ideas for projects</a:t>
            </a:r>
          </a:p>
          <a:p>
            <a:r>
              <a:rPr lang="en-GB" smtClean="0">
                <a:ea typeface="ヒラギノ角ゴ Pro W3"/>
                <a:cs typeface="ヒラギノ角ゴ Pro W3"/>
              </a:rPr>
              <a:t>Seek assistance on current project development  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Who is who in the Space Landscape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ESA 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UKSA 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TSB 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Commercial suppliers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Conclusion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Plenty of existing data (free and commercial) and some exciting new opportunities 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Using satellite data will not cost the Earth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Applications are limited by imagination</a:t>
            </a:r>
          </a:p>
          <a:p>
            <a:endParaRPr lang="en-GB" smtClean="0">
              <a:ea typeface="ヒラギノ角ゴ Pro W3"/>
              <a:cs typeface="ヒラギノ角ゴ Pro W3"/>
            </a:endParaRPr>
          </a:p>
          <a:p>
            <a:r>
              <a:rPr lang="en-GB" smtClean="0">
                <a:ea typeface="ヒラギノ角ゴ Pro W3"/>
                <a:cs typeface="ヒラギノ角ゴ Pro W3"/>
              </a:rPr>
              <a:t>There are people to ask: SSGP Team, TSB or Catapult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Terminology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463675"/>
            <a:ext cx="10515600" cy="510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ea typeface="ヒラギノ角ゴ Pro W3"/>
              </a:rPr>
              <a:t>Spatial Resolution – is the size on the ground that equates to a single pixel in the image</a:t>
            </a:r>
          </a:p>
          <a:p>
            <a:pPr lvl="1">
              <a:lnSpc>
                <a:spcPct val="80000"/>
              </a:lnSpc>
            </a:pPr>
            <a:endParaRPr lang="en-US" sz="2000" smtClean="0">
              <a:ea typeface="ヒラギノ角ゴ Pro W3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ea typeface="ヒラギノ角ゴ Pro W3"/>
              </a:rPr>
              <a:t>Spectral Resolution –wavelength width of the different frequency bands recorded</a:t>
            </a:r>
          </a:p>
          <a:p>
            <a:pPr lvl="1">
              <a:lnSpc>
                <a:spcPct val="80000"/>
              </a:lnSpc>
            </a:pPr>
            <a:endParaRPr lang="en-GB" sz="2000" smtClean="0">
              <a:ea typeface="ヒラギノ角ゴ Pro W3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ea typeface="ヒラギノ角ゴ Pro W3"/>
              </a:rPr>
              <a:t>Radiometric Resolution – number of different intensities of radiation the sensor is able to distinguish. Typically 8 to 14 bits = 256 levels of gray scale and 16384 shades</a:t>
            </a:r>
          </a:p>
          <a:p>
            <a:pPr lvl="1">
              <a:lnSpc>
                <a:spcPct val="80000"/>
              </a:lnSpc>
            </a:pPr>
            <a:endParaRPr lang="en-GB" sz="2000" smtClean="0">
              <a:ea typeface="ヒラギノ角ゴ Pro W3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ea typeface="ヒラギノ角ゴ Pro W3"/>
              </a:rPr>
              <a:t>Temporal Resolution – frequency of flyovers. Is only relevant in time-series studies</a:t>
            </a:r>
            <a:br>
              <a:rPr lang="en-US" sz="2000" smtClean="0">
                <a:ea typeface="ヒラギノ角ゴ Pro W3"/>
              </a:rPr>
            </a:br>
            <a:endParaRPr lang="en-US" sz="2000" smtClean="0">
              <a:ea typeface="ヒラギノ角ゴ Pro W3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ea typeface="ヒラギノ角ゴ Pro W3"/>
              </a:rPr>
              <a:t>Swath width – area covered on the ground by the sensor</a:t>
            </a:r>
          </a:p>
          <a:p>
            <a:pPr lvl="1">
              <a:lnSpc>
                <a:spcPct val="80000"/>
              </a:lnSpc>
            </a:pPr>
            <a:endParaRPr lang="en-US" sz="2000" smtClean="0">
              <a:ea typeface="ヒラギノ角ゴ Pro W3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ea typeface="ヒラギノ角ゴ Pro W3"/>
              </a:rPr>
              <a:t>Synthetic Aperture RADAR – uses relative motion between sensor and target to form high resolution images</a:t>
            </a:r>
            <a:endParaRPr lang="en-GB" sz="2000" smtClean="0">
              <a:ea typeface="ヒラギノ角ゴ Pro W3"/>
            </a:endParaRPr>
          </a:p>
          <a:p>
            <a:pPr>
              <a:lnSpc>
                <a:spcPct val="80000"/>
              </a:lnSpc>
            </a:pPr>
            <a:r>
              <a:rPr lang="en-GB" sz="2200" smtClean="0">
                <a:ea typeface="ヒラギノ角ゴ Pro W3"/>
                <a:cs typeface="ヒラギノ角ゴ Pro W3"/>
              </a:rPr>
              <a:t>Tasking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55"/>
            <a:ext cx="12192000" cy="68787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Important EO Terminology for users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541338" y="1220788"/>
            <a:ext cx="8750300" cy="5500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sz="2600" b="1" smtClean="0">
                <a:ea typeface="ヒラギノ角ゴ Pro W3"/>
                <a:cs typeface="ヒラギノ角ゴ Pro W3"/>
              </a:rPr>
              <a:t>Spatial Resolution</a:t>
            </a:r>
            <a:r>
              <a:rPr lang="en-GB" sz="2600" smtClean="0">
                <a:ea typeface="ヒラギノ角ゴ Pro W3"/>
                <a:cs typeface="ヒラギノ角ゴ Pro W3"/>
              </a:rPr>
              <a:t>: amount of detail in the image</a:t>
            </a:r>
          </a:p>
          <a:p>
            <a:pPr>
              <a:lnSpc>
                <a:spcPct val="80000"/>
              </a:lnSpc>
            </a:pPr>
            <a:endParaRPr lang="en-GB" sz="2600" smtClean="0">
              <a:ea typeface="ヒラギノ角ゴ Pro W3"/>
              <a:cs typeface="ヒラギノ角ゴ Pro W3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smtClean="0">
                <a:ea typeface="ヒラギノ角ゴ Pro W3"/>
                <a:cs typeface="ヒラギノ角ゴ Pro W3"/>
              </a:rPr>
              <a:t>	</a:t>
            </a:r>
            <a:r>
              <a:rPr lang="en-GB" sz="2400" smtClean="0">
                <a:ea typeface="ヒラギノ角ゴ Pro W3"/>
                <a:cs typeface="ヒラギノ角ゴ Pro W3"/>
              </a:rPr>
              <a:t>Very High Resolution (VHR):  &lt;1m = Cars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ea typeface="ヒラギノ角ゴ Pro W3"/>
                <a:cs typeface="ヒラギノ角ゴ Pro W3"/>
              </a:rPr>
              <a:t>	High Resolution (HR):  1-10m = Cars       Houses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ea typeface="ヒラギノ角ゴ Pro W3"/>
                <a:cs typeface="ヒラギノ角ゴ Pro W3"/>
              </a:rPr>
              <a:t>	Medium Resolution (MR): 10-50m = Olympic swimming pool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ea typeface="ヒラギノ角ゴ Pro W3"/>
                <a:cs typeface="ヒラギノ角ゴ Pro W3"/>
              </a:rPr>
              <a:t>	Low Resolution (LR): &gt;50m = Football pitch is 100m long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smtClean="0">
              <a:ea typeface="ヒラギノ角ゴ Pro W3"/>
              <a:cs typeface="ヒラギノ角ゴ Pro W3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000" smtClean="0">
              <a:ea typeface="ヒラギノ角ゴ Pro W3"/>
              <a:cs typeface="ヒラギノ角ゴ Pro W3"/>
            </a:endParaRPr>
          </a:p>
          <a:p>
            <a:pPr>
              <a:lnSpc>
                <a:spcPct val="80000"/>
              </a:lnSpc>
            </a:pPr>
            <a:r>
              <a:rPr lang="en-GB" sz="2600" b="1" smtClean="0">
                <a:ea typeface="ヒラギノ角ゴ Pro W3"/>
                <a:cs typeface="ヒラギノ角ゴ Pro W3"/>
              </a:rPr>
              <a:t>Swath Size</a:t>
            </a:r>
            <a:r>
              <a:rPr lang="en-GB" sz="2600" smtClean="0">
                <a:ea typeface="ヒラギノ角ゴ Pro W3"/>
                <a:cs typeface="ヒラギノ角ゴ Pro W3"/>
              </a:rPr>
              <a:t>: area covered in the image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600" smtClean="0">
              <a:ea typeface="ヒラギノ角ゴ Pro W3"/>
              <a:cs typeface="ヒラギノ角ゴ Pro W3"/>
            </a:endParaRPr>
          </a:p>
          <a:p>
            <a:pPr>
              <a:lnSpc>
                <a:spcPct val="80000"/>
              </a:lnSpc>
            </a:pPr>
            <a:r>
              <a:rPr lang="en-GB" sz="2600" b="1" smtClean="0">
                <a:ea typeface="ヒラギノ角ゴ Pro W3"/>
                <a:cs typeface="ヒラギノ角ゴ Pro W3"/>
              </a:rPr>
              <a:t>Is what I see the ‘true colours’? </a:t>
            </a:r>
            <a:r>
              <a:rPr lang="en-GB" sz="2600" smtClean="0">
                <a:ea typeface="ヒラギノ角ゴ Pro W3"/>
                <a:cs typeface="ヒラギノ角ゴ Pro W3"/>
              </a:rPr>
              <a:t>Depends on sensor and processing of image, chosen by user</a:t>
            </a:r>
          </a:p>
          <a:p>
            <a:pPr>
              <a:lnSpc>
                <a:spcPct val="80000"/>
              </a:lnSpc>
            </a:pPr>
            <a:endParaRPr lang="en-GB" sz="2600" smtClean="0">
              <a:ea typeface="ヒラギノ角ゴ Pro W3"/>
              <a:cs typeface="ヒラギノ角ゴ Pro W3"/>
            </a:endParaRPr>
          </a:p>
          <a:p>
            <a:pPr>
              <a:lnSpc>
                <a:spcPct val="80000"/>
              </a:lnSpc>
            </a:pPr>
            <a:r>
              <a:rPr lang="en-GB" sz="2600" b="1" smtClean="0">
                <a:ea typeface="ヒラギノ角ゴ Pro W3"/>
                <a:cs typeface="ヒラギノ角ゴ Pro W3"/>
              </a:rPr>
              <a:t>Tasking: </a:t>
            </a:r>
            <a:r>
              <a:rPr lang="en-GB" sz="2600" smtClean="0">
                <a:ea typeface="ヒラギノ角ゴ Pro W3"/>
                <a:cs typeface="ヒラギノ角ゴ Pro W3"/>
              </a:rPr>
              <a:t>Telling the satellite where and when to capture data</a:t>
            </a:r>
            <a:endParaRPr lang="en-GB" sz="2600" b="1" smtClean="0">
              <a:ea typeface="ヒラギノ角ゴ Pro W3"/>
              <a:cs typeface="ヒラギノ角ゴ Pro W3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597562-86C8-4A75-8ECC-EDA120A885B9}" type="slidenum">
              <a:rPr lang="en-GB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5</a:t>
            </a:fld>
            <a:endParaRPr lang="en-GB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35675" y="2524125"/>
            <a:ext cx="4381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058" y="5654675"/>
            <a:ext cx="4114942" cy="1203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EO Satellites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" y="1138237"/>
            <a:ext cx="10144125" cy="4924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EO Satellites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6138" y="1352550"/>
            <a:ext cx="5181600" cy="43513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400" dirty="0" smtClean="0"/>
              <a:t>Optical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400" dirty="0" smtClean="0"/>
              <a:t>Sees what the human eye can see</a:t>
            </a:r>
          </a:p>
          <a:p>
            <a:pPr>
              <a:defRPr/>
            </a:pPr>
            <a:r>
              <a:rPr lang="en-GB" sz="2400" dirty="0" smtClean="0"/>
              <a:t>Needs fine weather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5063" y="1352550"/>
            <a:ext cx="5432425" cy="43513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400" dirty="0" smtClean="0"/>
              <a:t>RADAR (</a:t>
            </a:r>
            <a:r>
              <a:rPr lang="en-GB" sz="2400" dirty="0" err="1" smtClean="0"/>
              <a:t>RAdio</a:t>
            </a:r>
            <a:r>
              <a:rPr lang="en-GB" sz="2400" dirty="0" smtClean="0"/>
              <a:t> Detection And Ranging)</a:t>
            </a:r>
          </a:p>
          <a:p>
            <a:pPr>
              <a:defRPr/>
            </a:pPr>
            <a:r>
              <a:rPr lang="en-GB" sz="2400" dirty="0" smtClean="0"/>
              <a:t>Can penetrate cloud cover</a:t>
            </a:r>
          </a:p>
          <a:p>
            <a:pPr>
              <a:defRPr/>
            </a:pPr>
            <a:r>
              <a:rPr lang="en-GB" sz="2400" dirty="0" smtClean="0"/>
              <a:t>Works at night</a:t>
            </a:r>
          </a:p>
          <a:p>
            <a:pPr>
              <a:defRPr/>
            </a:pPr>
            <a:r>
              <a:rPr lang="en-GB" sz="2400" dirty="0" smtClean="0"/>
              <a:t>Image needs processing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0309225" y="5508625"/>
            <a:ext cx="152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100"/>
              <a:t>Source: SSTL NovaSAR</a:t>
            </a:r>
          </a:p>
          <a:p>
            <a:pPr eaLnBrk="1" hangingPunct="1"/>
            <a:r>
              <a:rPr lang="en-GB" sz="1100"/>
              <a:t>brochure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194175" y="5573713"/>
            <a:ext cx="152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100"/>
              <a:t>Source: ESA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3" y="3458776"/>
            <a:ext cx="2901949" cy="2740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7" y="3617913"/>
            <a:ext cx="3923843" cy="24907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Colours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803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F6C476-29C4-45EF-B30E-99AFEB025383}" type="slidenum">
              <a:rPr lang="en-GB" sz="1200">
                <a:solidFill>
                  <a:srgbClr val="898989"/>
                </a:solidFill>
                <a:latin typeface="Georgia" panose="02040502050405020303" pitchFamily="18" charset="0"/>
              </a:rPr>
              <a:pPr eaLnBrk="1" hangingPunct="1"/>
              <a:t>8</a:t>
            </a:fld>
            <a:endParaRPr lang="en-GB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190625"/>
            <a:ext cx="10172700" cy="44767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ヒラギノ角ゴ Pro W3"/>
                <a:cs typeface="ヒラギノ角ゴ Pro W3"/>
              </a:rPr>
              <a:t>How many are there?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996950"/>
            <a:ext cx="10972800" cy="56054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en-GB" dirty="0" smtClean="0">
              <a:ea typeface="ヒラギノ角ゴ Pro W3"/>
              <a:cs typeface="ヒラギノ角ゴ Pro W3"/>
            </a:endParaRPr>
          </a:p>
          <a:p>
            <a:pPr>
              <a:defRPr/>
            </a:pPr>
            <a:r>
              <a:rPr lang="en-GB" dirty="0" smtClean="0">
                <a:ea typeface="ヒラギノ角ゴ Pro W3"/>
                <a:cs typeface="ヒラギノ角ゴ Pro W3"/>
              </a:rPr>
              <a:t>Committee on Earth Observation Satellites (CEOS) Database includes:</a:t>
            </a:r>
          </a:p>
          <a:p>
            <a:pPr lvl="1">
              <a:defRPr/>
            </a:pPr>
            <a:r>
              <a:rPr lang="en-GB" dirty="0" smtClean="0">
                <a:ea typeface="ヒラギノ角ゴ Pro W3"/>
              </a:rPr>
              <a:t>258 Earth observation satellites and </a:t>
            </a:r>
          </a:p>
          <a:p>
            <a:pPr lvl="1">
              <a:defRPr/>
            </a:pPr>
            <a:r>
              <a:rPr lang="en-GB" dirty="0" smtClean="0">
                <a:ea typeface="ヒラギノ角ゴ Pro W3"/>
              </a:rPr>
              <a:t>767 instruments </a:t>
            </a:r>
          </a:p>
          <a:p>
            <a:pPr marL="457200" lvl="1" indent="0">
              <a:buFontTx/>
              <a:buNone/>
              <a:defRPr/>
            </a:pPr>
            <a:r>
              <a:rPr lang="en-GB" dirty="0" smtClean="0">
                <a:ea typeface="ヒラギノ角ゴ Pro W3"/>
              </a:rPr>
              <a:t>currently operational or planned for launch in next 15 years.</a:t>
            </a:r>
          </a:p>
          <a:p>
            <a:pPr>
              <a:buFontTx/>
              <a:buNone/>
              <a:defRPr/>
            </a:pPr>
            <a:endParaRPr lang="en-GB" dirty="0" smtClean="0">
              <a:ea typeface="ヒラギノ角ゴ Pro W3"/>
              <a:cs typeface="ヒラギノ角ゴ Pro W3"/>
            </a:endParaRPr>
          </a:p>
          <a:p>
            <a:pPr>
              <a:buFontTx/>
              <a:buNone/>
              <a:defRPr/>
            </a:pPr>
            <a:endParaRPr lang="en-GB" dirty="0" smtClean="0">
              <a:ea typeface="ヒラギノ角ゴ Pro W3"/>
              <a:cs typeface="ヒラギノ角ゴ Pro W3"/>
            </a:endParaRPr>
          </a:p>
          <a:p>
            <a:pPr>
              <a:buFontTx/>
              <a:buNone/>
              <a:defRPr/>
            </a:pPr>
            <a:endParaRPr lang="en-GB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2030</Words>
  <Application>Microsoft Office PowerPoint</Application>
  <PresentationFormat>Widescreen</PresentationFormat>
  <Paragraphs>303</Paragraphs>
  <Slides>40</Slides>
  <Notes>17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ヒラギノ角ゴ Pro W3</vt:lpstr>
      <vt:lpstr>Calibri</vt:lpstr>
      <vt:lpstr>Times New Roman</vt:lpstr>
      <vt:lpstr>Georgia</vt:lpstr>
      <vt:lpstr>Wingdings</vt:lpstr>
      <vt:lpstr>Default Design</vt:lpstr>
      <vt:lpstr>PowerPoint Presentation</vt:lpstr>
      <vt:lpstr>Contents</vt:lpstr>
      <vt:lpstr>What do satellites do?</vt:lpstr>
      <vt:lpstr>Terminology</vt:lpstr>
      <vt:lpstr>Important EO Terminology for users </vt:lpstr>
      <vt:lpstr>EO Satellites</vt:lpstr>
      <vt:lpstr>EO Satellites</vt:lpstr>
      <vt:lpstr>Colours</vt:lpstr>
      <vt:lpstr>How many are there?</vt:lpstr>
      <vt:lpstr>Examples of Current and Future Capabilities</vt:lpstr>
      <vt:lpstr>Copernicus</vt:lpstr>
      <vt:lpstr>Copernicus</vt:lpstr>
      <vt:lpstr>Copernicus</vt:lpstr>
      <vt:lpstr>Example of Sentinel imagery</vt:lpstr>
      <vt:lpstr>Where do I get data? </vt:lpstr>
      <vt:lpstr>Alice Bunn</vt:lpstr>
      <vt:lpstr>Data Access- for all? </vt:lpstr>
      <vt:lpstr>Copernicus Data Access</vt:lpstr>
      <vt:lpstr>NovaSAR</vt:lpstr>
      <vt:lpstr>NovaSAR</vt:lpstr>
      <vt:lpstr>PowerPoint Presentation</vt:lpstr>
      <vt:lpstr>PowerPoint Presentation</vt:lpstr>
      <vt:lpstr>COSMO-SkyMed</vt:lpstr>
      <vt:lpstr>PowerPoint Presentation</vt:lpstr>
      <vt:lpstr>COSMO SkyMed</vt:lpstr>
      <vt:lpstr>Data Access</vt:lpstr>
      <vt:lpstr>Galileo</vt:lpstr>
      <vt:lpstr>EGNOS (European Geostationary Navigation Overlay Service)</vt:lpstr>
      <vt:lpstr>Satellite Communications</vt:lpstr>
      <vt:lpstr>FUNDING</vt:lpstr>
      <vt:lpstr>POTENTIAL SPACE FUNDING EUROPE</vt:lpstr>
      <vt:lpstr>Artes (continued)</vt:lpstr>
      <vt:lpstr>POTENTIAL SPACE FUNDING UK</vt:lpstr>
      <vt:lpstr>HORIZON 2020</vt:lpstr>
      <vt:lpstr>Your OWN RESOURCES</vt:lpstr>
      <vt:lpstr>HOW SSGP CAN HELP</vt:lpstr>
      <vt:lpstr>NEXT STEPS ON FUNDING</vt:lpstr>
      <vt:lpstr>Who is who in the Space Landscape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Future Capabilities</dc:title>
  <dc:creator>James Slaughter</dc:creator>
  <cp:lastModifiedBy>John Vesey</cp:lastModifiedBy>
  <cp:revision>78</cp:revision>
  <dcterms:created xsi:type="dcterms:W3CDTF">2014-03-12T11:51:55Z</dcterms:created>
  <dcterms:modified xsi:type="dcterms:W3CDTF">2014-03-25T09:04:45Z</dcterms:modified>
</cp:coreProperties>
</file>